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9"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Canva Sans" panose="020B0604020202020204" charset="0"/>
      <p:regular r:id="rId19"/>
    </p:embeddedFont>
    <p:embeddedFont>
      <p:font typeface="Canva Sans Bold" panose="020B0604020202020204" charset="0"/>
      <p:regular r:id="rId20"/>
    </p:embeddedFont>
    <p:embeddedFont>
      <p:font typeface="Cardo Bold" panose="020B0604020202020204" charset="-79"/>
      <p:regular r:id="rId21"/>
    </p:embeddedFont>
    <p:embeddedFont>
      <p:font typeface="DM Sans" panose="020B0604020202020204" charset="0"/>
      <p:regular r:id="rId22"/>
    </p:embeddedFont>
    <p:embeddedFont>
      <p:font typeface="DM Sans Bold Italics" panose="020B0604020202020204" charset="0"/>
      <p:regular r:id="rId23"/>
    </p:embeddedFont>
    <p:embeddedFont>
      <p:font typeface="DM Sans Italics" panose="020B0604020202020204" charset="0"/>
      <p:regular r:id="rId24"/>
    </p:embeddedFont>
    <p:embeddedFont>
      <p:font typeface="Georgia Pro Bold" panose="020B0604020202020204" charset="0"/>
      <p:regular r:id="rId25"/>
    </p:embeddedFont>
    <p:embeddedFont>
      <p:font typeface="Now Bold" panose="020B0604020202020204" charset="0"/>
      <p:regular r:id="rId26"/>
    </p:embeddedFont>
    <p:embeddedFont>
      <p:font typeface="Open Sauce Bold" panose="020B0604020202020204" charset="0"/>
      <p:regular r:id="rId27"/>
    </p:embeddedFont>
    <p:embeddedFont>
      <p:font typeface="Playfair Display" panose="00000500000000000000" pitchFamily="2" charset="0"/>
      <p:regular r:id="rId28"/>
      <p:bold r:id="rId29"/>
      <p:italic r:id="rId30"/>
      <p:boldItalic r:id="rId31"/>
    </p:embeddedFont>
    <p:embeddedFont>
      <p:font typeface="Roboto Bold" panose="020B0604020202020204"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19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7" d="100"/>
          <a:sy n="57" d="100"/>
        </p:scale>
        <p:origin x="74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2.svg>
</file>

<file path=ppt/media/image3.png>
</file>

<file path=ppt/media/image4.sv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1392544" y="4154952"/>
            <a:ext cx="11958151" cy="1929323"/>
            <a:chOff x="0" y="0"/>
            <a:chExt cx="3149472" cy="508135"/>
          </a:xfrm>
        </p:grpSpPr>
        <p:sp>
          <p:nvSpPr>
            <p:cNvPr id="3" name="Freeform 3"/>
            <p:cNvSpPr/>
            <p:nvPr/>
          </p:nvSpPr>
          <p:spPr>
            <a:xfrm>
              <a:off x="0" y="0"/>
              <a:ext cx="3149472" cy="508135"/>
            </a:xfrm>
            <a:custGeom>
              <a:avLst/>
              <a:gdLst/>
              <a:ahLst/>
              <a:cxnLst/>
              <a:rect l="l" t="t" r="r" b="b"/>
              <a:pathLst>
                <a:path w="3149472" h="508135">
                  <a:moveTo>
                    <a:pt x="0" y="0"/>
                  </a:moveTo>
                  <a:lnTo>
                    <a:pt x="3149472" y="0"/>
                  </a:lnTo>
                  <a:lnTo>
                    <a:pt x="3149472" y="508135"/>
                  </a:lnTo>
                  <a:lnTo>
                    <a:pt x="0" y="508135"/>
                  </a:lnTo>
                  <a:close/>
                </a:path>
              </a:pathLst>
            </a:custGeom>
            <a:solidFill>
              <a:srgbClr val="145DA0"/>
            </a:solidFill>
          </p:spPr>
        </p:sp>
        <p:sp>
          <p:nvSpPr>
            <p:cNvPr id="4" name="TextBox 4"/>
            <p:cNvSpPr txBox="1"/>
            <p:nvPr/>
          </p:nvSpPr>
          <p:spPr>
            <a:xfrm>
              <a:off x="0" y="-28575"/>
              <a:ext cx="3149472" cy="536710"/>
            </a:xfrm>
            <a:prstGeom prst="rect">
              <a:avLst/>
            </a:prstGeom>
          </p:spPr>
          <p:txBody>
            <a:bodyPr lIns="50800" tIns="50800" rIns="50800" bIns="50800" rtlCol="0" anchor="ctr"/>
            <a:lstStyle/>
            <a:p>
              <a:pPr algn="ctr">
                <a:lnSpc>
                  <a:spcPts val="2590"/>
                </a:lnSpc>
              </a:pPr>
              <a:endParaRPr/>
            </a:p>
          </p:txBody>
        </p:sp>
      </p:grpSp>
      <p:sp>
        <p:nvSpPr>
          <p:cNvPr id="5" name="Freeform 5"/>
          <p:cNvSpPr/>
          <p:nvPr/>
        </p:nvSpPr>
        <p:spPr>
          <a:xfrm>
            <a:off x="10875108" y="101899"/>
            <a:ext cx="1283179" cy="791112"/>
          </a:xfrm>
          <a:custGeom>
            <a:avLst/>
            <a:gdLst/>
            <a:ahLst/>
            <a:cxnLst/>
            <a:rect l="l" t="t" r="r" b="b"/>
            <a:pathLst>
              <a:path w="2647750" h="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573748" y="1146060"/>
            <a:ext cx="846187" cy="981086"/>
          </a:xfrm>
          <a:custGeom>
            <a:avLst/>
            <a:gdLst/>
            <a:ahLst/>
            <a:cxnLst/>
            <a:rect l="l" t="t" r="r" b="b"/>
            <a:pathLst>
              <a:path w="846187" h="981086">
                <a:moveTo>
                  <a:pt x="0" y="0"/>
                </a:moveTo>
                <a:lnTo>
                  <a:pt x="846186" y="0"/>
                </a:lnTo>
                <a:lnTo>
                  <a:pt x="846186" y="981086"/>
                </a:lnTo>
                <a:lnTo>
                  <a:pt x="0" y="9810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629182" y="9140939"/>
            <a:ext cx="1969442" cy="893027"/>
          </a:xfrm>
          <a:custGeom>
            <a:avLst/>
            <a:gdLst/>
            <a:ahLst/>
            <a:cxnLst/>
            <a:rect l="l" t="t" r="r" b="b"/>
            <a:pathLst>
              <a:path w="2647750" h="2647750">
                <a:moveTo>
                  <a:pt x="0" y="0"/>
                </a:moveTo>
                <a:lnTo>
                  <a:pt x="2647750" y="0"/>
                </a:lnTo>
                <a:lnTo>
                  <a:pt x="2647750" y="2647751"/>
                </a:lnTo>
                <a:lnTo>
                  <a:pt x="0" y="264775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0875108" y="1399721"/>
            <a:ext cx="7461173" cy="7858579"/>
          </a:xfrm>
          <a:custGeom>
            <a:avLst/>
            <a:gdLst/>
            <a:ahLst/>
            <a:cxnLst/>
            <a:rect l="l" t="t" r="r" b="b"/>
            <a:pathLst>
              <a:path w="7461173" h="7858579">
                <a:moveTo>
                  <a:pt x="0" y="0"/>
                </a:moveTo>
                <a:lnTo>
                  <a:pt x="7461173" y="0"/>
                </a:lnTo>
                <a:lnTo>
                  <a:pt x="7461173" y="7858579"/>
                </a:lnTo>
                <a:lnTo>
                  <a:pt x="0" y="7858579"/>
                </a:lnTo>
                <a:lnTo>
                  <a:pt x="0" y="0"/>
                </a:lnTo>
                <a:close/>
              </a:path>
            </a:pathLst>
          </a:custGeom>
          <a:blipFill>
            <a:blip r:embed="rId6"/>
            <a:stretch>
              <a:fillRect l="-43522" r="-646" b="-2658"/>
            </a:stretch>
          </a:blipFill>
        </p:spPr>
      </p:sp>
      <p:sp>
        <p:nvSpPr>
          <p:cNvPr id="9" name="TextBox 9"/>
          <p:cNvSpPr txBox="1"/>
          <p:nvPr/>
        </p:nvSpPr>
        <p:spPr>
          <a:xfrm>
            <a:off x="1573748" y="7036704"/>
            <a:ext cx="7913921" cy="464555"/>
          </a:xfrm>
          <a:prstGeom prst="rect">
            <a:avLst/>
          </a:prstGeom>
        </p:spPr>
        <p:txBody>
          <a:bodyPr lIns="0" tIns="0" rIns="0" bIns="0" rtlCol="0" anchor="t">
            <a:spAutoFit/>
          </a:bodyPr>
          <a:lstStyle/>
          <a:p>
            <a:pPr marL="0" lvl="0" indent="0" algn="l">
              <a:lnSpc>
                <a:spcPts val="3727"/>
              </a:lnSpc>
              <a:spcBef>
                <a:spcPct val="0"/>
              </a:spcBef>
            </a:pPr>
            <a:r>
              <a:rPr lang="en-US" sz="3030">
                <a:solidFill>
                  <a:srgbClr val="56AEFF"/>
                </a:solidFill>
                <a:latin typeface="DM Sans Bold Italics"/>
              </a:rPr>
              <a:t>Presented by: Timileyin Anthony</a:t>
            </a:r>
          </a:p>
        </p:txBody>
      </p:sp>
      <p:sp>
        <p:nvSpPr>
          <p:cNvPr id="10" name="TextBox 10"/>
          <p:cNvSpPr txBox="1"/>
          <p:nvPr/>
        </p:nvSpPr>
        <p:spPr>
          <a:xfrm>
            <a:off x="1573748" y="3615629"/>
            <a:ext cx="10959085" cy="1621520"/>
          </a:xfrm>
          <a:prstGeom prst="rect">
            <a:avLst/>
          </a:prstGeom>
        </p:spPr>
        <p:txBody>
          <a:bodyPr lIns="0" tIns="0" rIns="0" bIns="0" rtlCol="0" anchor="t">
            <a:spAutoFit/>
          </a:bodyPr>
          <a:lstStyle/>
          <a:p>
            <a:pPr algn="l">
              <a:lnSpc>
                <a:spcPts val="12608"/>
              </a:lnSpc>
            </a:pPr>
            <a:r>
              <a:rPr lang="en-US" sz="10506">
                <a:solidFill>
                  <a:srgbClr val="2A19F6"/>
                </a:solidFill>
                <a:latin typeface="Now Bold"/>
              </a:rPr>
              <a:t>DVD</a:t>
            </a:r>
            <a:r>
              <a:rPr lang="en-US" sz="10506">
                <a:solidFill>
                  <a:srgbClr val="FFFBFB"/>
                </a:solidFill>
                <a:latin typeface="Now Bold"/>
              </a:rPr>
              <a:t> </a:t>
            </a:r>
            <a:r>
              <a:rPr lang="en-US" sz="10506">
                <a:solidFill>
                  <a:srgbClr val="2A19F6"/>
                </a:solidFill>
                <a:latin typeface="Now Bold"/>
              </a:rPr>
              <a:t>RENTAL</a:t>
            </a:r>
          </a:p>
        </p:txBody>
      </p:sp>
      <p:sp>
        <p:nvSpPr>
          <p:cNvPr id="11" name="TextBox 11"/>
          <p:cNvSpPr txBox="1"/>
          <p:nvPr/>
        </p:nvSpPr>
        <p:spPr>
          <a:xfrm>
            <a:off x="2598623" y="1245875"/>
            <a:ext cx="1283178" cy="791111"/>
          </a:xfrm>
          <a:prstGeom prst="rect">
            <a:avLst/>
          </a:prstGeom>
        </p:spPr>
        <p:txBody>
          <a:bodyPr lIns="0" tIns="0" rIns="0" bIns="0" rtlCol="0" anchor="t">
            <a:spAutoFit/>
          </a:bodyPr>
          <a:lstStyle/>
          <a:p>
            <a:pPr algn="l">
              <a:lnSpc>
                <a:spcPts val="3131"/>
              </a:lnSpc>
            </a:pPr>
            <a:r>
              <a:rPr lang="en-US" sz="2545" spc="-50">
                <a:solidFill>
                  <a:srgbClr val="56AEFF"/>
                </a:solidFill>
                <a:latin typeface="DM Sans Italics"/>
              </a:rPr>
              <a:t>Sakila</a:t>
            </a:r>
          </a:p>
          <a:p>
            <a:pPr algn="l">
              <a:lnSpc>
                <a:spcPts val="3131"/>
              </a:lnSpc>
            </a:pPr>
            <a:r>
              <a:rPr lang="en-US" sz="2545" spc="-50">
                <a:solidFill>
                  <a:srgbClr val="56AEFF"/>
                </a:solidFill>
                <a:latin typeface="DM Sans Italics"/>
              </a:rPr>
              <a:t>Store</a:t>
            </a:r>
          </a:p>
        </p:txBody>
      </p:sp>
      <p:sp>
        <p:nvSpPr>
          <p:cNvPr id="12" name="TextBox 12"/>
          <p:cNvSpPr txBox="1"/>
          <p:nvPr/>
        </p:nvSpPr>
        <p:spPr>
          <a:xfrm>
            <a:off x="1573748" y="5327661"/>
            <a:ext cx="9659937" cy="1314376"/>
          </a:xfrm>
          <a:prstGeom prst="rect">
            <a:avLst/>
          </a:prstGeom>
        </p:spPr>
        <p:txBody>
          <a:bodyPr lIns="0" tIns="0" rIns="0" bIns="0" rtlCol="0" anchor="t">
            <a:spAutoFit/>
          </a:bodyPr>
          <a:lstStyle/>
          <a:p>
            <a:pPr algn="l">
              <a:lnSpc>
                <a:spcPts val="10328"/>
              </a:lnSpc>
            </a:pPr>
            <a:r>
              <a:rPr lang="en-US" sz="8607">
                <a:solidFill>
                  <a:srgbClr val="56AEFF"/>
                </a:solidFill>
                <a:latin typeface="Now Bold"/>
              </a:rPr>
              <a:t>STORE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Freeform 2"/>
          <p:cNvSpPr/>
          <p:nvPr/>
        </p:nvSpPr>
        <p:spPr>
          <a:xfrm>
            <a:off x="186834" y="1204341"/>
            <a:ext cx="11599703" cy="6578492"/>
          </a:xfrm>
          <a:custGeom>
            <a:avLst/>
            <a:gdLst/>
            <a:ahLst/>
            <a:cxnLst/>
            <a:rect l="l" t="t" r="r" b="b"/>
            <a:pathLst>
              <a:path w="11599703" h="6578492">
                <a:moveTo>
                  <a:pt x="0" y="0"/>
                </a:moveTo>
                <a:lnTo>
                  <a:pt x="11599703" y="0"/>
                </a:lnTo>
                <a:lnTo>
                  <a:pt x="11599703" y="6578492"/>
                </a:lnTo>
                <a:lnTo>
                  <a:pt x="0" y="6578492"/>
                </a:lnTo>
                <a:lnTo>
                  <a:pt x="0" y="0"/>
                </a:lnTo>
                <a:close/>
              </a:path>
            </a:pathLst>
          </a:custGeom>
          <a:blipFill>
            <a:blip r:embed="rId2"/>
            <a:stretch>
              <a:fillRect l="-159" t="-156" r="-623"/>
            </a:stretch>
          </a:blipFill>
        </p:spPr>
      </p:sp>
      <p:sp>
        <p:nvSpPr>
          <p:cNvPr id="3" name="TextBox 3"/>
          <p:cNvSpPr txBox="1"/>
          <p:nvPr/>
        </p:nvSpPr>
        <p:spPr>
          <a:xfrm>
            <a:off x="11786537" y="1566252"/>
            <a:ext cx="6191168" cy="8054255"/>
          </a:xfrm>
          <a:prstGeom prst="rect">
            <a:avLst/>
          </a:prstGeom>
        </p:spPr>
        <p:txBody>
          <a:bodyPr lIns="0" tIns="0" rIns="0" bIns="0" rtlCol="0" anchor="t">
            <a:spAutoFit/>
          </a:bodyPr>
          <a:lstStyle/>
          <a:p>
            <a:pPr marL="486075" lvl="1" indent="-243037" algn="just">
              <a:lnSpc>
                <a:spcPts val="3782"/>
              </a:lnSpc>
              <a:buFont typeface="Arial"/>
              <a:buChar char="•"/>
            </a:pPr>
            <a:r>
              <a:rPr lang="en-US" sz="2251">
                <a:solidFill>
                  <a:srgbClr val="000000"/>
                </a:solidFill>
                <a:latin typeface="Canva Sans"/>
              </a:rPr>
              <a:t>Spending by Year: Comparing 2005 and 2006, we see an increase in spending, suggesting growth in customer engagement.</a:t>
            </a:r>
          </a:p>
          <a:p>
            <a:pPr marL="486075" lvl="1" indent="-243037" algn="just">
              <a:lnSpc>
                <a:spcPts val="3782"/>
              </a:lnSpc>
              <a:buFont typeface="Arial"/>
              <a:buChar char="•"/>
            </a:pPr>
            <a:r>
              <a:rPr lang="en-US" sz="2251">
                <a:solidFill>
                  <a:srgbClr val="000000"/>
                </a:solidFill>
                <a:latin typeface="Canva Sans"/>
              </a:rPr>
              <a:t>Spending by Weekdays &amp; Weekends: Weekdays appear to be the most popular for spending, with 70.81% of the total, compared to 29.19% on weekends.</a:t>
            </a:r>
          </a:p>
          <a:p>
            <a:pPr marL="486075" lvl="1" indent="-243037" algn="just">
              <a:lnSpc>
                <a:spcPts val="3782"/>
              </a:lnSpc>
              <a:buFont typeface="Arial"/>
              <a:buChar char="•"/>
            </a:pPr>
            <a:r>
              <a:rPr lang="en-US" sz="2251">
                <a:solidFill>
                  <a:srgbClr val="000000"/>
                </a:solidFill>
                <a:latin typeface="Canva Sans"/>
              </a:rPr>
              <a:t>Spending by Month: February and May were relatively low spending months, while July saw a significant jump in spending, suggesting a seasonal trend .</a:t>
            </a:r>
          </a:p>
          <a:p>
            <a:pPr marL="486075" lvl="1" indent="-243037" algn="just">
              <a:lnSpc>
                <a:spcPts val="3782"/>
              </a:lnSpc>
              <a:buFont typeface="Arial"/>
              <a:buChar char="•"/>
            </a:pPr>
            <a:r>
              <a:rPr lang="en-US" sz="2251">
                <a:solidFill>
                  <a:srgbClr val="000000"/>
                </a:solidFill>
                <a:latin typeface="Canva Sans"/>
              </a:rPr>
              <a:t>Top Customer Spending Behavior: These five top spenders each spent nearly $200 or more, indicating potential for high-value customer segmentation and personalized marketing strategies.</a:t>
            </a:r>
          </a:p>
        </p:txBody>
      </p:sp>
      <p:sp>
        <p:nvSpPr>
          <p:cNvPr id="4" name="TextBox 4"/>
          <p:cNvSpPr txBox="1"/>
          <p:nvPr/>
        </p:nvSpPr>
        <p:spPr>
          <a:xfrm>
            <a:off x="3634259" y="201686"/>
            <a:ext cx="11019481" cy="821700"/>
          </a:xfrm>
          <a:prstGeom prst="rect">
            <a:avLst/>
          </a:prstGeom>
        </p:spPr>
        <p:txBody>
          <a:bodyPr wrap="square" lIns="0" tIns="0" rIns="0" bIns="0" rtlCol="0" anchor="t">
            <a:spAutoFit/>
          </a:bodyPr>
          <a:lstStyle/>
          <a:p>
            <a:pPr algn="ctr">
              <a:lnSpc>
                <a:spcPts val="7000"/>
              </a:lnSpc>
            </a:pPr>
            <a:r>
              <a:rPr lang="en-US" sz="5000" dirty="0">
                <a:solidFill>
                  <a:srgbClr val="2A19F6"/>
                </a:solidFill>
                <a:latin typeface="Georgia Pro Bold"/>
              </a:rPr>
              <a:t>Customers Spending Patterns</a:t>
            </a:r>
          </a:p>
        </p:txBody>
      </p:sp>
      <p:sp>
        <p:nvSpPr>
          <p:cNvPr id="5" name="TextBox 5"/>
          <p:cNvSpPr txBox="1"/>
          <p:nvPr/>
        </p:nvSpPr>
        <p:spPr>
          <a:xfrm>
            <a:off x="13482168" y="1128141"/>
            <a:ext cx="2428875" cy="533361"/>
          </a:xfrm>
          <a:prstGeom prst="rect">
            <a:avLst/>
          </a:prstGeom>
        </p:spPr>
        <p:txBody>
          <a:bodyPr lIns="0" tIns="0" rIns="0" bIns="0" rtlCol="0" anchor="t">
            <a:spAutoFit/>
          </a:bodyPr>
          <a:lstStyle/>
          <a:p>
            <a:pPr algn="ctr">
              <a:lnSpc>
                <a:spcPts val="4200"/>
              </a:lnSpc>
            </a:pPr>
            <a:r>
              <a:rPr lang="en-US" sz="3000">
                <a:solidFill>
                  <a:srgbClr val="000000"/>
                </a:solidFill>
                <a:latin typeface="Georgia Pro Bold"/>
              </a:rPr>
              <a:t>Key Insights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Freeform 2"/>
          <p:cNvSpPr/>
          <p:nvPr/>
        </p:nvSpPr>
        <p:spPr>
          <a:xfrm>
            <a:off x="1814032" y="1166011"/>
            <a:ext cx="14158861" cy="7954978"/>
          </a:xfrm>
          <a:custGeom>
            <a:avLst/>
            <a:gdLst/>
            <a:ahLst/>
            <a:cxnLst/>
            <a:rect l="l" t="t" r="r" b="b"/>
            <a:pathLst>
              <a:path w="14158861" h="7954978">
                <a:moveTo>
                  <a:pt x="0" y="0"/>
                </a:moveTo>
                <a:lnTo>
                  <a:pt x="14158861" y="0"/>
                </a:lnTo>
                <a:lnTo>
                  <a:pt x="14158861" y="7954978"/>
                </a:lnTo>
                <a:lnTo>
                  <a:pt x="0" y="7954978"/>
                </a:lnTo>
                <a:lnTo>
                  <a:pt x="0" y="0"/>
                </a:lnTo>
                <a:close/>
              </a:path>
            </a:pathLst>
          </a:custGeom>
          <a:blipFill>
            <a:blip r:embed="rId2"/>
            <a:stretch>
              <a:fillRect/>
            </a:stretch>
          </a:blipFill>
        </p:spPr>
      </p:sp>
      <p:sp>
        <p:nvSpPr>
          <p:cNvPr id="3" name="TextBox 3"/>
          <p:cNvSpPr txBox="1"/>
          <p:nvPr/>
        </p:nvSpPr>
        <p:spPr>
          <a:xfrm>
            <a:off x="5029200" y="253604"/>
            <a:ext cx="8622608" cy="821700"/>
          </a:xfrm>
          <a:prstGeom prst="rect">
            <a:avLst/>
          </a:prstGeom>
        </p:spPr>
        <p:txBody>
          <a:bodyPr wrap="square" lIns="0" tIns="0" rIns="0" bIns="0" rtlCol="0" anchor="t">
            <a:spAutoFit/>
          </a:bodyPr>
          <a:lstStyle/>
          <a:p>
            <a:pPr algn="ctr">
              <a:lnSpc>
                <a:spcPts val="7000"/>
              </a:lnSpc>
            </a:pPr>
            <a:r>
              <a:rPr lang="en-US" sz="5000" dirty="0">
                <a:solidFill>
                  <a:srgbClr val="2A19F6"/>
                </a:solidFill>
                <a:latin typeface="Georgia Pro Bold"/>
              </a:rPr>
              <a:t>Customer Segmentation</a:t>
            </a:r>
          </a:p>
        </p:txBody>
      </p:sp>
      <p:sp>
        <p:nvSpPr>
          <p:cNvPr id="4" name="TextBox 4"/>
          <p:cNvSpPr txBox="1"/>
          <p:nvPr/>
        </p:nvSpPr>
        <p:spPr>
          <a:xfrm>
            <a:off x="11009189" y="4968458"/>
            <a:ext cx="4315046" cy="2276550"/>
          </a:xfrm>
          <a:prstGeom prst="rect">
            <a:avLst/>
          </a:prstGeom>
        </p:spPr>
        <p:txBody>
          <a:bodyPr lIns="0" tIns="0" rIns="0" bIns="0" rtlCol="0" anchor="t">
            <a:spAutoFit/>
          </a:bodyPr>
          <a:lstStyle/>
          <a:p>
            <a:pPr algn="ctr">
              <a:lnSpc>
                <a:spcPts val="3640"/>
              </a:lnSpc>
            </a:pPr>
            <a:r>
              <a:rPr lang="en-US" sz="2600">
                <a:solidFill>
                  <a:srgbClr val="000000"/>
                </a:solidFill>
                <a:latin typeface="Canva Sans"/>
              </a:rPr>
              <a:t>There is a relationship between the customer's rental and the customer's spending</a:t>
            </a:r>
          </a:p>
          <a:p>
            <a:pPr algn="ctr">
              <a:lnSpc>
                <a:spcPts val="3640"/>
              </a:lnSpc>
            </a:pPr>
            <a:endParaRPr lang="en-US" sz="2600">
              <a:solidFill>
                <a:srgbClr val="000000"/>
              </a:solidFill>
              <a:latin typeface="Canva Sans"/>
            </a:endParaRPr>
          </a:p>
        </p:txBody>
      </p:sp>
      <p:sp>
        <p:nvSpPr>
          <p:cNvPr id="5" name="TextBox 5"/>
          <p:cNvSpPr txBox="1"/>
          <p:nvPr/>
        </p:nvSpPr>
        <p:spPr>
          <a:xfrm>
            <a:off x="12097695" y="4403408"/>
            <a:ext cx="2459985" cy="474343"/>
          </a:xfrm>
          <a:prstGeom prst="rect">
            <a:avLst/>
          </a:prstGeom>
        </p:spPr>
        <p:txBody>
          <a:bodyPr lIns="0" tIns="0" rIns="0" bIns="0" rtlCol="0" anchor="t">
            <a:spAutoFit/>
          </a:bodyPr>
          <a:lstStyle/>
          <a:p>
            <a:pPr algn="l">
              <a:lnSpc>
                <a:spcPts val="3780"/>
              </a:lnSpc>
            </a:pPr>
            <a:r>
              <a:rPr lang="en-US" sz="2700">
                <a:solidFill>
                  <a:srgbClr val="000000"/>
                </a:solidFill>
                <a:latin typeface="Georgia Pro Bold"/>
              </a:rPr>
              <a:t>Key Insights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TextBox 2"/>
          <p:cNvSpPr txBox="1"/>
          <p:nvPr/>
        </p:nvSpPr>
        <p:spPr>
          <a:xfrm>
            <a:off x="2462500" y="443057"/>
            <a:ext cx="5820110" cy="873013"/>
          </a:xfrm>
          <a:prstGeom prst="rect">
            <a:avLst/>
          </a:prstGeom>
        </p:spPr>
        <p:txBody>
          <a:bodyPr lIns="0" tIns="0" rIns="0" bIns="0" rtlCol="0" anchor="t">
            <a:spAutoFit/>
          </a:bodyPr>
          <a:lstStyle/>
          <a:p>
            <a:pPr algn="ctr">
              <a:lnSpc>
                <a:spcPts val="7000"/>
              </a:lnSpc>
            </a:pPr>
            <a:r>
              <a:rPr lang="en-US" sz="5000" dirty="0">
                <a:solidFill>
                  <a:srgbClr val="2A19F6"/>
                </a:solidFill>
                <a:latin typeface="Georgia Pro Bold"/>
              </a:rPr>
              <a:t>Recommendation</a:t>
            </a:r>
          </a:p>
        </p:txBody>
      </p:sp>
      <p:sp>
        <p:nvSpPr>
          <p:cNvPr id="3" name="TextBox 3"/>
          <p:cNvSpPr txBox="1"/>
          <p:nvPr/>
        </p:nvSpPr>
        <p:spPr>
          <a:xfrm>
            <a:off x="826966" y="1619956"/>
            <a:ext cx="16432334" cy="6155292"/>
          </a:xfrm>
          <a:prstGeom prst="rect">
            <a:avLst/>
          </a:prstGeom>
        </p:spPr>
        <p:txBody>
          <a:bodyPr lIns="0" tIns="0" rIns="0" bIns="0" rtlCol="0" anchor="t">
            <a:spAutoFit/>
          </a:bodyPr>
          <a:lstStyle/>
          <a:p>
            <a:pPr marL="662516" lvl="1" indent="-331258" algn="just">
              <a:lnSpc>
                <a:spcPts val="4940"/>
              </a:lnSpc>
              <a:buFont typeface="Arial"/>
              <a:buChar char="•"/>
            </a:pPr>
            <a:r>
              <a:rPr lang="en-US" sz="3068">
                <a:solidFill>
                  <a:srgbClr val="000000"/>
                </a:solidFill>
                <a:latin typeface="DM Sans"/>
              </a:rPr>
              <a:t>Target Weekday Promotions: Launch special promotions and discounts for weekday rentals to capitalize on the higher rental activity.</a:t>
            </a:r>
          </a:p>
          <a:p>
            <a:pPr marL="662516" lvl="1" indent="-331258" algn="just">
              <a:lnSpc>
                <a:spcPts val="4940"/>
              </a:lnSpc>
              <a:buFont typeface="Arial"/>
              <a:buChar char="•"/>
            </a:pPr>
            <a:r>
              <a:rPr lang="en-US" sz="3068">
                <a:solidFill>
                  <a:srgbClr val="000000"/>
                </a:solidFill>
                <a:latin typeface="DM Sans"/>
              </a:rPr>
              <a:t>Seasonal Promotions: Implement summer holiday promotions in July and August to boost rentals further.</a:t>
            </a:r>
          </a:p>
          <a:p>
            <a:pPr marL="662516" lvl="1" indent="-331258" algn="just">
              <a:lnSpc>
                <a:spcPts val="4940"/>
              </a:lnSpc>
              <a:buFont typeface="Arial"/>
              <a:buChar char="•"/>
            </a:pPr>
            <a:r>
              <a:rPr lang="en-US" sz="3068">
                <a:solidFill>
                  <a:srgbClr val="000000"/>
                </a:solidFill>
                <a:latin typeface="DM Sans"/>
              </a:rPr>
              <a:t>Loyalty Programs: Develop loyalty programs to reward frequent renters, encouraging continued engagement.</a:t>
            </a:r>
          </a:p>
          <a:p>
            <a:pPr marL="662516" lvl="1" indent="-331258" algn="just">
              <a:lnSpc>
                <a:spcPts val="4940"/>
              </a:lnSpc>
              <a:buFont typeface="Arial"/>
              <a:buChar char="•"/>
            </a:pPr>
            <a:r>
              <a:rPr lang="en-US" sz="3068">
                <a:solidFill>
                  <a:srgbClr val="000000"/>
                </a:solidFill>
                <a:latin typeface="DM Sans"/>
              </a:rPr>
              <a:t>Diverse Content Acquisition: Invest in a wider variety of genres, including educational content like documentaries and foreign films, to cater to diverse customer interests.</a:t>
            </a:r>
          </a:p>
          <a:p>
            <a:pPr marL="662516" lvl="1" indent="-331258" algn="just">
              <a:lnSpc>
                <a:spcPts val="4940"/>
              </a:lnSpc>
              <a:buFont typeface="Arial"/>
              <a:buChar char="•"/>
            </a:pPr>
            <a:r>
              <a:rPr lang="en-US" sz="3068">
                <a:solidFill>
                  <a:srgbClr val="000000"/>
                </a:solidFill>
                <a:latin typeface="DM Sans"/>
              </a:rPr>
              <a:t>Weekday Spending Focus: Enhance marketing efforts on weekdays, possibly introducing weekday-exclusive deals to maximize spending.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TextBox 2"/>
          <p:cNvSpPr txBox="1"/>
          <p:nvPr/>
        </p:nvSpPr>
        <p:spPr>
          <a:xfrm>
            <a:off x="4590740" y="3899796"/>
            <a:ext cx="9106519" cy="2955809"/>
          </a:xfrm>
          <a:prstGeom prst="rect">
            <a:avLst/>
          </a:prstGeom>
        </p:spPr>
        <p:txBody>
          <a:bodyPr lIns="0" tIns="0" rIns="0" bIns="0" rtlCol="0" anchor="t">
            <a:spAutoFit/>
          </a:bodyPr>
          <a:lstStyle/>
          <a:p>
            <a:pPr algn="ctr">
              <a:lnSpc>
                <a:spcPts val="11302"/>
              </a:lnSpc>
            </a:pPr>
            <a:r>
              <a:rPr lang="en-US" sz="14490" spc="-898" dirty="0">
                <a:solidFill>
                  <a:srgbClr val="2A19F6"/>
                </a:solidFill>
                <a:latin typeface="Playfair Display"/>
              </a:rPr>
              <a:t>THANK</a:t>
            </a:r>
            <a:r>
              <a:rPr lang="en-US" sz="14490" spc="-898" dirty="0">
                <a:solidFill>
                  <a:srgbClr val="000000"/>
                </a:solidFill>
                <a:latin typeface="Playfair Display"/>
              </a:rPr>
              <a:t> </a:t>
            </a:r>
            <a:r>
              <a:rPr lang="en-US" sz="14490" spc="-898" dirty="0">
                <a:solidFill>
                  <a:srgbClr val="2A19F6"/>
                </a:solidFill>
                <a:latin typeface="Playfair Display"/>
              </a:rPr>
              <a:t>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TextBox 2"/>
          <p:cNvSpPr txBox="1"/>
          <p:nvPr/>
        </p:nvSpPr>
        <p:spPr>
          <a:xfrm>
            <a:off x="8382396" y="1494546"/>
            <a:ext cx="7391004" cy="6732612"/>
          </a:xfrm>
          <a:prstGeom prst="rect">
            <a:avLst/>
          </a:prstGeom>
        </p:spPr>
        <p:txBody>
          <a:bodyPr wrap="square" lIns="0" tIns="0" rIns="0" bIns="0" rtlCol="0" anchor="t">
            <a:spAutoFit/>
          </a:bodyPr>
          <a:lstStyle/>
          <a:p>
            <a:pPr marL="755659" lvl="1" indent="-377829" algn="just">
              <a:lnSpc>
                <a:spcPts val="5880"/>
              </a:lnSpc>
              <a:buFont typeface="Arial"/>
              <a:buChar char="•"/>
            </a:pPr>
            <a:r>
              <a:rPr lang="en-US" sz="3500" dirty="0">
                <a:solidFill>
                  <a:srgbClr val="000000"/>
                </a:solidFill>
                <a:latin typeface="Roboto Bold"/>
              </a:rPr>
              <a:t>Project Overview</a:t>
            </a:r>
          </a:p>
          <a:p>
            <a:pPr marL="755659" lvl="1" indent="-377829" algn="just">
              <a:lnSpc>
                <a:spcPts val="5880"/>
              </a:lnSpc>
              <a:buFont typeface="Arial"/>
              <a:buChar char="•"/>
            </a:pPr>
            <a:r>
              <a:rPr lang="en-US" sz="3500" dirty="0">
                <a:solidFill>
                  <a:srgbClr val="000000"/>
                </a:solidFill>
                <a:latin typeface="Roboto Bold"/>
              </a:rPr>
              <a:t>Data Source</a:t>
            </a:r>
          </a:p>
          <a:p>
            <a:pPr marL="755659" lvl="1" indent="-377829" algn="just">
              <a:lnSpc>
                <a:spcPts val="5880"/>
              </a:lnSpc>
              <a:buFont typeface="Arial"/>
              <a:buChar char="•"/>
            </a:pPr>
            <a:r>
              <a:rPr lang="en-US" sz="3500" dirty="0">
                <a:solidFill>
                  <a:srgbClr val="000000"/>
                </a:solidFill>
                <a:latin typeface="Roboto Bold"/>
              </a:rPr>
              <a:t>Data Preprocessing</a:t>
            </a:r>
          </a:p>
          <a:p>
            <a:pPr marL="755659" lvl="1" indent="-377829" algn="just">
              <a:lnSpc>
                <a:spcPts val="5880"/>
              </a:lnSpc>
              <a:buFont typeface="Arial"/>
              <a:buChar char="•"/>
            </a:pPr>
            <a:r>
              <a:rPr lang="en-US" sz="3500" dirty="0">
                <a:solidFill>
                  <a:srgbClr val="000000"/>
                </a:solidFill>
                <a:latin typeface="Roboto Bold"/>
              </a:rPr>
              <a:t>Dashboard Overview</a:t>
            </a:r>
          </a:p>
          <a:p>
            <a:pPr marL="755659" lvl="1" indent="-377829" algn="just">
              <a:lnSpc>
                <a:spcPts val="5880"/>
              </a:lnSpc>
              <a:buFont typeface="Arial"/>
              <a:buChar char="•"/>
            </a:pPr>
            <a:r>
              <a:rPr lang="en-US" sz="3500" dirty="0">
                <a:solidFill>
                  <a:srgbClr val="000000"/>
                </a:solidFill>
                <a:latin typeface="Roboto Bold"/>
              </a:rPr>
              <a:t>Customer Rental Patterns</a:t>
            </a:r>
          </a:p>
          <a:p>
            <a:pPr marL="755659" lvl="1" indent="-377829" algn="just">
              <a:lnSpc>
                <a:spcPts val="5880"/>
              </a:lnSpc>
              <a:buFont typeface="Arial"/>
              <a:buChar char="•"/>
            </a:pPr>
            <a:r>
              <a:rPr lang="en-US" sz="3500" dirty="0">
                <a:solidFill>
                  <a:srgbClr val="000000"/>
                </a:solidFill>
                <a:latin typeface="Roboto Bold"/>
              </a:rPr>
              <a:t>Customers Popular Genres</a:t>
            </a:r>
          </a:p>
          <a:p>
            <a:pPr marL="755659" lvl="1" indent="-377829" algn="just">
              <a:lnSpc>
                <a:spcPts val="5880"/>
              </a:lnSpc>
              <a:buFont typeface="Arial"/>
              <a:buChar char="•"/>
            </a:pPr>
            <a:r>
              <a:rPr lang="en-US" sz="3500" dirty="0">
                <a:solidFill>
                  <a:srgbClr val="000000"/>
                </a:solidFill>
                <a:latin typeface="Roboto Bold"/>
              </a:rPr>
              <a:t>Customers Outliner</a:t>
            </a:r>
          </a:p>
          <a:p>
            <a:pPr marL="755659" lvl="1" indent="-377829" algn="just">
              <a:lnSpc>
                <a:spcPts val="5880"/>
              </a:lnSpc>
              <a:buFont typeface="Arial"/>
              <a:buChar char="•"/>
            </a:pPr>
            <a:r>
              <a:rPr lang="en-US" sz="3500" dirty="0">
                <a:solidFill>
                  <a:srgbClr val="000000"/>
                </a:solidFill>
                <a:latin typeface="Roboto Bold"/>
              </a:rPr>
              <a:t>Customers Spending Patterns</a:t>
            </a:r>
          </a:p>
          <a:p>
            <a:pPr marL="755659" lvl="1" indent="-377829" algn="just">
              <a:lnSpc>
                <a:spcPts val="5880"/>
              </a:lnSpc>
              <a:buFont typeface="Arial"/>
              <a:buChar char="•"/>
            </a:pPr>
            <a:r>
              <a:rPr lang="en-US" sz="3500" dirty="0">
                <a:solidFill>
                  <a:srgbClr val="000000"/>
                </a:solidFill>
                <a:latin typeface="Roboto Bold"/>
              </a:rPr>
              <a:t>Customer Segmentation</a:t>
            </a:r>
          </a:p>
        </p:txBody>
      </p:sp>
      <p:sp>
        <p:nvSpPr>
          <p:cNvPr id="3" name="AutoShape 3"/>
          <p:cNvSpPr/>
          <p:nvPr/>
        </p:nvSpPr>
        <p:spPr>
          <a:xfrm flipV="1">
            <a:off x="7170359" y="1665996"/>
            <a:ext cx="0" cy="6472183"/>
          </a:xfrm>
          <a:prstGeom prst="line">
            <a:avLst/>
          </a:prstGeom>
          <a:ln w="38100" cap="flat">
            <a:solidFill>
              <a:srgbClr val="000000"/>
            </a:solidFill>
            <a:prstDash val="solid"/>
            <a:headEnd type="none" w="sm" len="sm"/>
            <a:tailEnd type="none" w="sm" len="sm"/>
          </a:ln>
        </p:spPr>
      </p:sp>
      <p:sp>
        <p:nvSpPr>
          <p:cNvPr id="4" name="TextBox 4"/>
          <p:cNvSpPr txBox="1"/>
          <p:nvPr/>
        </p:nvSpPr>
        <p:spPr>
          <a:xfrm>
            <a:off x="3040964" y="4427481"/>
            <a:ext cx="3498019" cy="853963"/>
          </a:xfrm>
          <a:prstGeom prst="rect">
            <a:avLst/>
          </a:prstGeom>
        </p:spPr>
        <p:txBody>
          <a:bodyPr lIns="0" tIns="0" rIns="0" bIns="0" rtlCol="0" anchor="t">
            <a:spAutoFit/>
          </a:bodyPr>
          <a:lstStyle/>
          <a:p>
            <a:pPr algn="ctr">
              <a:lnSpc>
                <a:spcPts val="7000"/>
              </a:lnSpc>
            </a:pPr>
            <a:r>
              <a:rPr lang="en-US" sz="5000">
                <a:solidFill>
                  <a:srgbClr val="000000"/>
                </a:solidFill>
                <a:latin typeface="Cardo Bold"/>
              </a:rPr>
              <a:t>CONTENT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Freeform 2"/>
          <p:cNvSpPr/>
          <p:nvPr/>
        </p:nvSpPr>
        <p:spPr>
          <a:xfrm>
            <a:off x="11423874" y="0"/>
            <a:ext cx="6864126" cy="10287000"/>
          </a:xfrm>
          <a:custGeom>
            <a:avLst/>
            <a:gdLst/>
            <a:ahLst/>
            <a:cxnLst/>
            <a:rect l="l" t="t" r="r" b="b"/>
            <a:pathLst>
              <a:path w="6864126" h="10287000">
                <a:moveTo>
                  <a:pt x="0" y="0"/>
                </a:moveTo>
                <a:lnTo>
                  <a:pt x="6864126" y="0"/>
                </a:lnTo>
                <a:lnTo>
                  <a:pt x="6864126" y="10287000"/>
                </a:lnTo>
                <a:lnTo>
                  <a:pt x="0" y="10287000"/>
                </a:lnTo>
                <a:lnTo>
                  <a:pt x="0" y="0"/>
                </a:lnTo>
                <a:close/>
              </a:path>
            </a:pathLst>
          </a:custGeom>
          <a:blipFill>
            <a:blip r:embed="rId2"/>
            <a:stretch>
              <a:fillRect l="-93703" r="-30256"/>
            </a:stretch>
          </a:blipFill>
        </p:spPr>
      </p:sp>
      <p:sp>
        <p:nvSpPr>
          <p:cNvPr id="3" name="TextBox 3"/>
          <p:cNvSpPr txBox="1"/>
          <p:nvPr/>
        </p:nvSpPr>
        <p:spPr>
          <a:xfrm>
            <a:off x="2209800" y="342900"/>
            <a:ext cx="7522423" cy="705321"/>
          </a:xfrm>
          <a:prstGeom prst="rect">
            <a:avLst/>
          </a:prstGeom>
        </p:spPr>
        <p:txBody>
          <a:bodyPr wrap="square" lIns="0" tIns="0" rIns="0" bIns="0" rtlCol="0" anchor="t">
            <a:spAutoFit/>
          </a:bodyPr>
          <a:lstStyle/>
          <a:p>
            <a:pPr marL="314018" lvl="1" algn="l">
              <a:lnSpc>
                <a:spcPts val="5497"/>
              </a:lnSpc>
            </a:pPr>
            <a:r>
              <a:rPr lang="en-US" sz="5400" dirty="0">
                <a:solidFill>
                  <a:srgbClr val="000000"/>
                </a:solidFill>
                <a:latin typeface="Georgia Pro Bold" panose="020B0604020202020204" charset="0"/>
              </a:rPr>
              <a:t>Problem Statement</a:t>
            </a:r>
          </a:p>
        </p:txBody>
      </p:sp>
      <p:sp>
        <p:nvSpPr>
          <p:cNvPr id="5" name="TextBox 5"/>
          <p:cNvSpPr txBox="1"/>
          <p:nvPr/>
        </p:nvSpPr>
        <p:spPr>
          <a:xfrm>
            <a:off x="304800" y="1333500"/>
            <a:ext cx="10820400" cy="7705379"/>
          </a:xfrm>
          <a:prstGeom prst="rect">
            <a:avLst/>
          </a:prstGeom>
        </p:spPr>
        <p:txBody>
          <a:bodyPr wrap="square" lIns="0" tIns="0" rIns="0" bIns="0" rtlCol="0" anchor="t">
            <a:spAutoFit/>
          </a:bodyPr>
          <a:lstStyle/>
          <a:p>
            <a:pPr marL="314018" lvl="1" algn="l">
              <a:lnSpc>
                <a:spcPct val="150000"/>
              </a:lnSpc>
            </a:pPr>
            <a:r>
              <a:rPr lang="en-US" sz="2400" dirty="0">
                <a:solidFill>
                  <a:srgbClr val="000000"/>
                </a:solidFill>
                <a:latin typeface="DM Sans"/>
              </a:rPr>
              <a:t>The DVD rental store is facing challenges in understanding customer behavior and rental trends. Without clear insights into when and what customers prefer to rent, the store struggles to optimize inventory, tailor marketing strategies, and enhance customer satisfaction. The primary issues include:</a:t>
            </a:r>
          </a:p>
          <a:p>
            <a:pPr marL="656918" lvl="1" indent="-342900" algn="l">
              <a:lnSpc>
                <a:spcPct val="150000"/>
              </a:lnSpc>
              <a:buFont typeface="Arial" panose="020B0604020202020204" pitchFamily="34" charset="0"/>
              <a:buChar char="•"/>
            </a:pPr>
            <a:r>
              <a:rPr lang="en-US" sz="2400" dirty="0">
                <a:solidFill>
                  <a:srgbClr val="000000"/>
                </a:solidFill>
                <a:latin typeface="DM Sans"/>
              </a:rPr>
              <a:t>Unpredictable Rental Patterns: The store cannot accurately forecast high-demand periods and identify seasonal trends.</a:t>
            </a:r>
          </a:p>
          <a:p>
            <a:pPr marL="628037" lvl="1" indent="-314019" algn="l">
              <a:lnSpc>
                <a:spcPct val="150000"/>
              </a:lnSpc>
              <a:buFont typeface="Arial"/>
              <a:buChar char="•"/>
            </a:pPr>
            <a:r>
              <a:rPr lang="en-US" sz="2400" dirty="0">
                <a:solidFill>
                  <a:srgbClr val="000000"/>
                </a:solidFill>
                <a:latin typeface="DM Sans"/>
              </a:rPr>
              <a:t>Lack of Genre Preferences: Unclear understanding of which movie genres are most popular.</a:t>
            </a:r>
          </a:p>
          <a:p>
            <a:pPr marL="628037" lvl="1" indent="-314019" algn="l">
              <a:lnSpc>
                <a:spcPct val="150000"/>
              </a:lnSpc>
              <a:buFont typeface="Arial"/>
              <a:buChar char="•"/>
            </a:pPr>
            <a:r>
              <a:rPr lang="en-US" sz="2400" dirty="0">
                <a:solidFill>
                  <a:srgbClr val="000000"/>
                </a:solidFill>
                <a:latin typeface="DM Sans"/>
              </a:rPr>
              <a:t>Customer Spending Habits: Inadequate knowledge of customer spending patterns and high-value customers and Harmful targeted marketing efforts and loyalty programs.</a:t>
            </a:r>
          </a:p>
          <a:p>
            <a:pPr marL="628037" lvl="1" indent="-314019" algn="l">
              <a:lnSpc>
                <a:spcPct val="150000"/>
              </a:lnSpc>
              <a:buFont typeface="Arial"/>
              <a:buChar char="•"/>
            </a:pPr>
            <a:r>
              <a:rPr lang="en-US" sz="2400" dirty="0">
                <a:solidFill>
                  <a:srgbClr val="000000"/>
                </a:solidFill>
                <a:latin typeface="DM Sans"/>
              </a:rPr>
              <a:t>Unidentified Customer Segments: The inability to segment customers based on rental behavior and demographics.</a:t>
            </a:r>
          </a:p>
        </p:txBody>
      </p:sp>
    </p:spTree>
    <p:extLst>
      <p:ext uri="{BB962C8B-B14F-4D97-AF65-F5344CB8AC3E}">
        <p14:creationId xmlns:p14="http://schemas.microsoft.com/office/powerpoint/2010/main" val="255394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Freeform 2"/>
          <p:cNvSpPr/>
          <p:nvPr/>
        </p:nvSpPr>
        <p:spPr>
          <a:xfrm>
            <a:off x="10701031" y="0"/>
            <a:ext cx="7586969" cy="10139639"/>
          </a:xfrm>
          <a:custGeom>
            <a:avLst/>
            <a:gdLst/>
            <a:ahLst/>
            <a:cxnLst/>
            <a:rect l="l" t="t" r="r" b="b"/>
            <a:pathLst>
              <a:path w="7586969" h="10139639">
                <a:moveTo>
                  <a:pt x="0" y="0"/>
                </a:moveTo>
                <a:lnTo>
                  <a:pt x="7586969" y="0"/>
                </a:lnTo>
                <a:lnTo>
                  <a:pt x="7586969" y="10139639"/>
                </a:lnTo>
                <a:lnTo>
                  <a:pt x="0" y="10139639"/>
                </a:lnTo>
                <a:lnTo>
                  <a:pt x="0" y="0"/>
                </a:lnTo>
                <a:close/>
              </a:path>
            </a:pathLst>
          </a:custGeom>
          <a:blipFill>
            <a:blip r:embed="rId2"/>
            <a:stretch>
              <a:fillRect l="-83544" r="-16174"/>
            </a:stretch>
          </a:blipFill>
        </p:spPr>
      </p:sp>
      <p:sp>
        <p:nvSpPr>
          <p:cNvPr id="3" name="TextBox 3"/>
          <p:cNvSpPr txBox="1"/>
          <p:nvPr/>
        </p:nvSpPr>
        <p:spPr>
          <a:xfrm>
            <a:off x="2070251" y="687782"/>
            <a:ext cx="4366271" cy="873013"/>
          </a:xfrm>
          <a:prstGeom prst="rect">
            <a:avLst/>
          </a:prstGeom>
        </p:spPr>
        <p:txBody>
          <a:bodyPr lIns="0" tIns="0" rIns="0" bIns="0" rtlCol="0" anchor="t">
            <a:spAutoFit/>
          </a:bodyPr>
          <a:lstStyle/>
          <a:p>
            <a:pPr algn="l">
              <a:lnSpc>
                <a:spcPts val="7000"/>
              </a:lnSpc>
            </a:pPr>
            <a:r>
              <a:rPr lang="en-US" sz="5000">
                <a:solidFill>
                  <a:srgbClr val="000000"/>
                </a:solidFill>
                <a:latin typeface="Georgia Pro Bold"/>
              </a:rPr>
              <a:t>Data Source</a:t>
            </a:r>
          </a:p>
        </p:txBody>
      </p:sp>
      <p:sp>
        <p:nvSpPr>
          <p:cNvPr id="4" name="TextBox 4"/>
          <p:cNvSpPr txBox="1"/>
          <p:nvPr/>
        </p:nvSpPr>
        <p:spPr>
          <a:xfrm>
            <a:off x="250875" y="1799801"/>
            <a:ext cx="10250851" cy="1670873"/>
          </a:xfrm>
          <a:prstGeom prst="rect">
            <a:avLst/>
          </a:prstGeom>
        </p:spPr>
        <p:txBody>
          <a:bodyPr lIns="0" tIns="0" rIns="0" bIns="0" rtlCol="0" anchor="t">
            <a:spAutoFit/>
          </a:bodyPr>
          <a:lstStyle/>
          <a:p>
            <a:pPr algn="l">
              <a:lnSpc>
                <a:spcPts val="4480"/>
              </a:lnSpc>
            </a:pPr>
            <a:r>
              <a:rPr lang="en-US" sz="3200" dirty="0">
                <a:solidFill>
                  <a:srgbClr val="000000"/>
                </a:solidFill>
                <a:latin typeface="DM Sans"/>
              </a:rPr>
              <a:t>The </a:t>
            </a:r>
            <a:r>
              <a:rPr lang="en-US" sz="3200" dirty="0" err="1">
                <a:solidFill>
                  <a:srgbClr val="000000"/>
                </a:solidFill>
                <a:latin typeface="DM Sans"/>
              </a:rPr>
              <a:t>Sakila</a:t>
            </a:r>
            <a:r>
              <a:rPr lang="en-US" sz="3200" dirty="0">
                <a:solidFill>
                  <a:srgbClr val="000000"/>
                </a:solidFill>
                <a:latin typeface="DM Sans"/>
              </a:rPr>
              <a:t> Database: A sample database provided by MySQL for a DVD rental store.</a:t>
            </a:r>
          </a:p>
          <a:p>
            <a:pPr algn="just">
              <a:lnSpc>
                <a:spcPts val="4480"/>
              </a:lnSpc>
            </a:pPr>
            <a:r>
              <a:rPr lang="en-US" sz="3200" dirty="0">
                <a:solidFill>
                  <a:srgbClr val="000000"/>
                </a:solidFill>
                <a:latin typeface="DM Sans"/>
              </a:rPr>
              <a:t>Download Link: https://dev.mysql.com/doc/sakila/en/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TextBox 2"/>
          <p:cNvSpPr txBox="1"/>
          <p:nvPr/>
        </p:nvSpPr>
        <p:spPr>
          <a:xfrm>
            <a:off x="1998739" y="401937"/>
            <a:ext cx="6532997" cy="873013"/>
          </a:xfrm>
          <a:prstGeom prst="rect">
            <a:avLst/>
          </a:prstGeom>
        </p:spPr>
        <p:txBody>
          <a:bodyPr lIns="0" tIns="0" rIns="0" bIns="0" rtlCol="0" anchor="t">
            <a:spAutoFit/>
          </a:bodyPr>
          <a:lstStyle/>
          <a:p>
            <a:pPr algn="ctr">
              <a:lnSpc>
                <a:spcPts val="7000"/>
              </a:lnSpc>
            </a:pPr>
            <a:r>
              <a:rPr lang="en-US" sz="5000">
                <a:solidFill>
                  <a:srgbClr val="000000"/>
                </a:solidFill>
                <a:latin typeface="Georgia Pro Bold"/>
              </a:rPr>
              <a:t>Data Preprocessing </a:t>
            </a:r>
          </a:p>
        </p:txBody>
      </p:sp>
      <p:sp>
        <p:nvSpPr>
          <p:cNvPr id="3" name="TextBox 3"/>
          <p:cNvSpPr txBox="1"/>
          <p:nvPr/>
        </p:nvSpPr>
        <p:spPr>
          <a:xfrm>
            <a:off x="637977" y="1863668"/>
            <a:ext cx="15971489" cy="6709037"/>
          </a:xfrm>
          <a:prstGeom prst="rect">
            <a:avLst/>
          </a:prstGeom>
        </p:spPr>
        <p:txBody>
          <a:bodyPr lIns="0" tIns="0" rIns="0" bIns="0" rtlCol="0" anchor="t">
            <a:spAutoFit/>
          </a:bodyPr>
          <a:lstStyle/>
          <a:p>
            <a:pPr marL="647702" lvl="1" indent="-323851" algn="just">
              <a:lnSpc>
                <a:spcPts val="5370"/>
              </a:lnSpc>
              <a:buFont typeface="Arial"/>
              <a:buChar char="•"/>
            </a:pPr>
            <a:r>
              <a:rPr lang="en-US" sz="3000" dirty="0">
                <a:solidFill>
                  <a:srgbClr val="000000"/>
                </a:solidFill>
                <a:latin typeface="DM Sans"/>
              </a:rPr>
              <a:t>Data Cleaning: Checked for and handled missing values in all tables to ensure data completeness.</a:t>
            </a:r>
          </a:p>
          <a:p>
            <a:pPr marL="647702" lvl="1" indent="-323851" algn="just">
              <a:lnSpc>
                <a:spcPts val="5370"/>
              </a:lnSpc>
              <a:buFont typeface="Arial"/>
              <a:buChar char="•"/>
            </a:pPr>
            <a:r>
              <a:rPr lang="en-US" sz="3000" dirty="0">
                <a:solidFill>
                  <a:srgbClr val="000000"/>
                </a:solidFill>
                <a:latin typeface="DM Sans"/>
              </a:rPr>
              <a:t>Data Type Conversion: Ensured all columns were in the correct data type format (dates, numeric, categorical) for accurate </a:t>
            </a:r>
            <a:r>
              <a:rPr lang="en-US" sz="3000" dirty="0" err="1">
                <a:solidFill>
                  <a:srgbClr val="000000"/>
                </a:solidFill>
                <a:latin typeface="DM Sans"/>
              </a:rPr>
              <a:t>analysis.Data</a:t>
            </a:r>
            <a:r>
              <a:rPr lang="en-US" sz="3000" dirty="0">
                <a:solidFill>
                  <a:srgbClr val="000000"/>
                </a:solidFill>
                <a:latin typeface="DM Sans"/>
              </a:rPr>
              <a:t> Transformation: Created a Date column to extract Year, Month, Weekday, and Weekend for trend analysis.</a:t>
            </a:r>
          </a:p>
          <a:p>
            <a:pPr marL="647702" lvl="1" indent="-323851" algn="just">
              <a:lnSpc>
                <a:spcPts val="5370"/>
              </a:lnSpc>
              <a:buFont typeface="Arial"/>
              <a:buChar char="•"/>
            </a:pPr>
            <a:r>
              <a:rPr lang="en-US" sz="3000" dirty="0">
                <a:solidFill>
                  <a:srgbClr val="000000"/>
                </a:solidFill>
                <a:latin typeface="DM Sans"/>
              </a:rPr>
              <a:t>Data Modeling: Established relationships between tables to create a unified dataset for analysis.</a:t>
            </a:r>
          </a:p>
          <a:p>
            <a:pPr marL="647702" lvl="1" indent="-323851" algn="just">
              <a:lnSpc>
                <a:spcPts val="5370"/>
              </a:lnSpc>
              <a:buFont typeface="Arial"/>
              <a:buChar char="•"/>
            </a:pPr>
            <a:r>
              <a:rPr lang="en-US" sz="3000" dirty="0">
                <a:solidFill>
                  <a:srgbClr val="000000"/>
                </a:solidFill>
                <a:latin typeface="DM Sans"/>
              </a:rPr>
              <a:t>DAX Calculations: Set up necessary calculated columns and measures for detailed insights.</a:t>
            </a:r>
          </a:p>
          <a:p>
            <a:pPr algn="just">
              <a:lnSpc>
                <a:spcPts val="5370"/>
              </a:lnSpc>
            </a:pPr>
            <a:endParaRPr lang="en-US" sz="3000" dirty="0">
              <a:solidFill>
                <a:srgbClr val="000000"/>
              </a:solidFill>
              <a:latin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Freeform 2"/>
          <p:cNvSpPr/>
          <p:nvPr/>
        </p:nvSpPr>
        <p:spPr>
          <a:xfrm>
            <a:off x="1028700" y="1065671"/>
            <a:ext cx="16346044" cy="9166314"/>
          </a:xfrm>
          <a:custGeom>
            <a:avLst/>
            <a:gdLst/>
            <a:ahLst/>
            <a:cxnLst/>
            <a:rect l="l" t="t" r="r" b="b"/>
            <a:pathLst>
              <a:path w="16346044" h="9166314">
                <a:moveTo>
                  <a:pt x="0" y="0"/>
                </a:moveTo>
                <a:lnTo>
                  <a:pt x="16346044" y="0"/>
                </a:lnTo>
                <a:lnTo>
                  <a:pt x="16346044" y="9166314"/>
                </a:lnTo>
                <a:lnTo>
                  <a:pt x="0" y="9166314"/>
                </a:lnTo>
                <a:lnTo>
                  <a:pt x="0" y="0"/>
                </a:lnTo>
                <a:close/>
              </a:path>
            </a:pathLst>
          </a:custGeom>
          <a:blipFill>
            <a:blip r:embed="rId2"/>
            <a:stretch>
              <a:fillRect l="-178" r="-178" b="-429"/>
            </a:stretch>
          </a:blipFill>
        </p:spPr>
      </p:sp>
      <p:sp>
        <p:nvSpPr>
          <p:cNvPr id="3" name="TextBox 3"/>
          <p:cNvSpPr txBox="1"/>
          <p:nvPr/>
        </p:nvSpPr>
        <p:spPr>
          <a:xfrm>
            <a:off x="5202487" y="54600"/>
            <a:ext cx="7522913" cy="821700"/>
          </a:xfrm>
          <a:prstGeom prst="rect">
            <a:avLst/>
          </a:prstGeom>
        </p:spPr>
        <p:txBody>
          <a:bodyPr wrap="square" lIns="0" tIns="0" rIns="0" bIns="0" rtlCol="0" anchor="t">
            <a:spAutoFit/>
          </a:bodyPr>
          <a:lstStyle/>
          <a:p>
            <a:pPr algn="ctr">
              <a:lnSpc>
                <a:spcPts val="7000"/>
              </a:lnSpc>
            </a:pPr>
            <a:r>
              <a:rPr lang="en-US" sz="5000" dirty="0">
                <a:solidFill>
                  <a:srgbClr val="2A19F6"/>
                </a:solidFill>
                <a:latin typeface="Georgia Pro Bold"/>
              </a:rPr>
              <a:t>Dashboard Overview</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Freeform 2"/>
          <p:cNvSpPr/>
          <p:nvPr/>
        </p:nvSpPr>
        <p:spPr>
          <a:xfrm>
            <a:off x="444601" y="909395"/>
            <a:ext cx="10669164" cy="5923488"/>
          </a:xfrm>
          <a:custGeom>
            <a:avLst/>
            <a:gdLst/>
            <a:ahLst/>
            <a:cxnLst/>
            <a:rect l="l" t="t" r="r" b="b"/>
            <a:pathLst>
              <a:path w="10669164" h="5923488">
                <a:moveTo>
                  <a:pt x="0" y="0"/>
                </a:moveTo>
                <a:lnTo>
                  <a:pt x="10669165" y="0"/>
                </a:lnTo>
                <a:lnTo>
                  <a:pt x="10669165" y="5923488"/>
                </a:lnTo>
                <a:lnTo>
                  <a:pt x="0" y="5923488"/>
                </a:lnTo>
                <a:lnTo>
                  <a:pt x="0" y="0"/>
                </a:lnTo>
                <a:close/>
              </a:path>
            </a:pathLst>
          </a:custGeom>
          <a:blipFill>
            <a:blip r:embed="rId2"/>
            <a:stretch>
              <a:fillRect b="-826"/>
            </a:stretch>
          </a:blipFill>
        </p:spPr>
      </p:sp>
      <p:sp>
        <p:nvSpPr>
          <p:cNvPr id="3" name="TextBox 3"/>
          <p:cNvSpPr txBox="1"/>
          <p:nvPr/>
        </p:nvSpPr>
        <p:spPr>
          <a:xfrm>
            <a:off x="689899" y="7259362"/>
            <a:ext cx="8813381" cy="2809952"/>
          </a:xfrm>
          <a:prstGeom prst="rect">
            <a:avLst/>
          </a:prstGeom>
        </p:spPr>
        <p:txBody>
          <a:bodyPr lIns="0" tIns="0" rIns="0" bIns="0" rtlCol="0" anchor="t">
            <a:spAutoFit/>
          </a:bodyPr>
          <a:lstStyle/>
          <a:p>
            <a:pPr marL="433247" lvl="1" indent="-216624" algn="just">
              <a:lnSpc>
                <a:spcPts val="2809"/>
              </a:lnSpc>
              <a:buFont typeface="Arial"/>
              <a:buChar char="•"/>
            </a:pPr>
            <a:r>
              <a:rPr lang="en-US" sz="2006">
                <a:solidFill>
                  <a:srgbClr val="000000"/>
                </a:solidFill>
                <a:latin typeface="DM Sans"/>
              </a:rPr>
              <a:t>July and August see the highest rental activity, likely due to the summer holidays.</a:t>
            </a:r>
          </a:p>
          <a:p>
            <a:pPr marL="433247" lvl="1" indent="-216624" algn="just">
              <a:lnSpc>
                <a:spcPts val="2809"/>
              </a:lnSpc>
              <a:buFont typeface="Arial"/>
              <a:buChar char="•"/>
            </a:pPr>
            <a:r>
              <a:rPr lang="en-US" sz="2006">
                <a:solidFill>
                  <a:srgbClr val="000000"/>
                </a:solidFill>
                <a:latin typeface="DM Sans"/>
              </a:rPr>
              <a:t>Customers tend to rent more DVDs during the weekdays compared to weekends.</a:t>
            </a:r>
          </a:p>
          <a:p>
            <a:pPr marL="433247" lvl="1" indent="-216624" algn="just">
              <a:lnSpc>
                <a:spcPts val="2809"/>
              </a:lnSpc>
              <a:buFont typeface="Arial"/>
              <a:buChar char="•"/>
            </a:pPr>
            <a:r>
              <a:rPr lang="en-US" sz="2006">
                <a:solidFill>
                  <a:srgbClr val="000000"/>
                </a:solidFill>
                <a:latin typeface="DM Sans"/>
              </a:rPr>
              <a:t>Rentals are relatively stable throughout the week with slight increases on Sundays and Tuesdays.</a:t>
            </a:r>
          </a:p>
          <a:p>
            <a:pPr marL="433247" lvl="1" indent="-216624" algn="just">
              <a:lnSpc>
                <a:spcPts val="2809"/>
              </a:lnSpc>
              <a:buFont typeface="Arial"/>
              <a:buChar char="•"/>
            </a:pPr>
            <a:r>
              <a:rPr lang="en-US" sz="2006">
                <a:solidFill>
                  <a:srgbClr val="000000"/>
                </a:solidFill>
                <a:latin typeface="DM Sans"/>
              </a:rPr>
              <a:t>A small group of customers rents very frequently, which could be leveraged for marketing strategies.</a:t>
            </a:r>
          </a:p>
        </p:txBody>
      </p:sp>
      <p:sp>
        <p:nvSpPr>
          <p:cNvPr id="4" name="TextBox 4"/>
          <p:cNvSpPr txBox="1"/>
          <p:nvPr/>
        </p:nvSpPr>
        <p:spPr>
          <a:xfrm>
            <a:off x="183973" y="-114300"/>
            <a:ext cx="10669164" cy="873000"/>
          </a:xfrm>
          <a:prstGeom prst="rect">
            <a:avLst/>
          </a:prstGeom>
        </p:spPr>
        <p:txBody>
          <a:bodyPr lIns="0" tIns="0" rIns="0" bIns="0" rtlCol="0" anchor="t">
            <a:spAutoFit/>
          </a:bodyPr>
          <a:lstStyle/>
          <a:p>
            <a:pPr algn="ctr">
              <a:lnSpc>
                <a:spcPts val="7000"/>
              </a:lnSpc>
            </a:pPr>
            <a:r>
              <a:rPr lang="en-US" sz="5000">
                <a:solidFill>
                  <a:srgbClr val="2A19F6"/>
                </a:solidFill>
                <a:latin typeface="Georgia Pro Bold"/>
              </a:rPr>
              <a:t>Customer Rental Patterns</a:t>
            </a:r>
          </a:p>
        </p:txBody>
      </p:sp>
      <p:sp>
        <p:nvSpPr>
          <p:cNvPr id="5" name="TextBox 5"/>
          <p:cNvSpPr txBox="1"/>
          <p:nvPr/>
        </p:nvSpPr>
        <p:spPr>
          <a:xfrm>
            <a:off x="11528971" y="1179231"/>
            <a:ext cx="6207512" cy="8687429"/>
          </a:xfrm>
          <a:prstGeom prst="rect">
            <a:avLst/>
          </a:prstGeom>
        </p:spPr>
        <p:txBody>
          <a:bodyPr lIns="0" tIns="0" rIns="0" bIns="0" rtlCol="0" anchor="t">
            <a:spAutoFit/>
          </a:bodyPr>
          <a:lstStyle/>
          <a:p>
            <a:pPr marL="452493" lvl="1" indent="-226246" algn="just">
              <a:lnSpc>
                <a:spcPts val="3500"/>
              </a:lnSpc>
              <a:buFont typeface="Arial"/>
              <a:buChar char="•"/>
            </a:pPr>
            <a:r>
              <a:rPr lang="en-US" sz="2095">
                <a:solidFill>
                  <a:srgbClr val="000000"/>
                </a:solidFill>
                <a:latin typeface="DM Sans"/>
              </a:rPr>
              <a:t>Rentals by Year: The rental activity was extremely high in 2005 and dropped sharply in 2006. This might indicate a significant change in the business.</a:t>
            </a:r>
          </a:p>
          <a:p>
            <a:pPr marL="452493" lvl="1" indent="-226246" algn="just">
              <a:lnSpc>
                <a:spcPts val="3500"/>
              </a:lnSpc>
              <a:buFont typeface="Arial"/>
              <a:buChar char="•"/>
            </a:pPr>
            <a:r>
              <a:rPr lang="en-US" sz="2095">
                <a:solidFill>
                  <a:srgbClr val="000000"/>
                </a:solidFill>
                <a:latin typeface="DM Sans"/>
              </a:rPr>
              <a:t>Rentals by Week Type: Most rentals occur on weekdays, suggesting that customers prefer to rent DVDs during the week.</a:t>
            </a:r>
          </a:p>
          <a:p>
            <a:pPr marL="452493" lvl="1" indent="-226246" algn="just">
              <a:lnSpc>
                <a:spcPts val="3500"/>
              </a:lnSpc>
              <a:buFont typeface="Arial"/>
              <a:buChar char="•"/>
            </a:pPr>
            <a:r>
              <a:rPr lang="en-US" sz="2095">
                <a:solidFill>
                  <a:srgbClr val="000000"/>
                </a:solidFill>
                <a:latin typeface="DM Sans"/>
              </a:rPr>
              <a:t>Rentals by Month: July and August are the peak months for rentals, with a noticeable increase. </a:t>
            </a:r>
          </a:p>
          <a:p>
            <a:pPr marL="452493" lvl="1" indent="-226246" algn="just">
              <a:lnSpc>
                <a:spcPts val="3500"/>
              </a:lnSpc>
              <a:buFont typeface="Arial"/>
              <a:buChar char="•"/>
            </a:pPr>
            <a:r>
              <a:rPr lang="en-US" sz="2095">
                <a:solidFill>
                  <a:srgbClr val="000000"/>
                </a:solidFill>
                <a:latin typeface="DM Sans"/>
              </a:rPr>
              <a:t>Rentals by Weekday: Rentals are fairly consistent throughout the week, with a slight peak on Tuesdays and Sundays. </a:t>
            </a:r>
          </a:p>
          <a:p>
            <a:pPr marL="452493" lvl="1" indent="-226246" algn="just">
              <a:lnSpc>
                <a:spcPts val="3500"/>
              </a:lnSpc>
              <a:buFont typeface="Arial"/>
              <a:buChar char="•"/>
            </a:pPr>
            <a:r>
              <a:rPr lang="en-US" sz="2095">
                <a:solidFill>
                  <a:srgbClr val="000000"/>
                </a:solidFill>
                <a:latin typeface="DM Sans"/>
              </a:rPr>
              <a:t>Monthly Rentals by Weekdays vs. Weekends: There is a clear preference for renting DVDs on weekdays across all months, especially in the summer months (June, July, August). </a:t>
            </a:r>
          </a:p>
          <a:p>
            <a:pPr marL="430903" lvl="1" indent="-215452" algn="just">
              <a:lnSpc>
                <a:spcPts val="3333"/>
              </a:lnSpc>
              <a:buFont typeface="Arial"/>
              <a:buChar char="•"/>
            </a:pPr>
            <a:r>
              <a:rPr lang="en-US" sz="1995">
                <a:solidFill>
                  <a:srgbClr val="000000"/>
                </a:solidFill>
                <a:latin typeface="DM Sans"/>
              </a:rPr>
              <a:t>Customer Behavior: These top customers have very similar rental frequencies, indicating they are highly engaged with the store's services.</a:t>
            </a:r>
          </a:p>
        </p:txBody>
      </p:sp>
      <p:sp>
        <p:nvSpPr>
          <p:cNvPr id="6" name="TextBox 6"/>
          <p:cNvSpPr txBox="1"/>
          <p:nvPr/>
        </p:nvSpPr>
        <p:spPr>
          <a:xfrm>
            <a:off x="3826590" y="6837126"/>
            <a:ext cx="2269409" cy="422236"/>
          </a:xfrm>
          <a:prstGeom prst="rect">
            <a:avLst/>
          </a:prstGeom>
        </p:spPr>
        <p:txBody>
          <a:bodyPr wrap="square" lIns="0" tIns="0" rIns="0" bIns="0" rtlCol="0" anchor="t">
            <a:spAutoFit/>
          </a:bodyPr>
          <a:lstStyle/>
          <a:p>
            <a:pPr algn="ctr">
              <a:lnSpc>
                <a:spcPts val="3500"/>
              </a:lnSpc>
            </a:pPr>
            <a:r>
              <a:rPr lang="en-US" sz="2500" dirty="0">
                <a:solidFill>
                  <a:srgbClr val="000000"/>
                </a:solidFill>
                <a:latin typeface="Open Sauce Bold"/>
              </a:rPr>
              <a:t>Key Insights</a:t>
            </a:r>
          </a:p>
        </p:txBody>
      </p:sp>
      <p:sp>
        <p:nvSpPr>
          <p:cNvPr id="7" name="TextBox 7"/>
          <p:cNvSpPr txBox="1"/>
          <p:nvPr/>
        </p:nvSpPr>
        <p:spPr>
          <a:xfrm>
            <a:off x="13304752" y="861770"/>
            <a:ext cx="2697248" cy="422236"/>
          </a:xfrm>
          <a:prstGeom prst="rect">
            <a:avLst/>
          </a:prstGeom>
        </p:spPr>
        <p:txBody>
          <a:bodyPr wrap="square" lIns="0" tIns="0" rIns="0" bIns="0" rtlCol="0" anchor="t">
            <a:spAutoFit/>
          </a:bodyPr>
          <a:lstStyle/>
          <a:p>
            <a:pPr algn="ctr">
              <a:lnSpc>
                <a:spcPts val="3500"/>
              </a:lnSpc>
            </a:pPr>
            <a:r>
              <a:rPr lang="en-US" sz="2500" dirty="0">
                <a:solidFill>
                  <a:srgbClr val="000000"/>
                </a:solidFill>
                <a:latin typeface="Open Sauce Bold"/>
              </a:rPr>
              <a:t>Trend Insights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Freeform 2"/>
          <p:cNvSpPr/>
          <p:nvPr/>
        </p:nvSpPr>
        <p:spPr>
          <a:xfrm>
            <a:off x="0" y="1028700"/>
            <a:ext cx="12654544" cy="7151106"/>
          </a:xfrm>
          <a:custGeom>
            <a:avLst/>
            <a:gdLst/>
            <a:ahLst/>
            <a:cxnLst/>
            <a:rect l="l" t="t" r="r" b="b"/>
            <a:pathLst>
              <a:path w="12654544" h="7151106">
                <a:moveTo>
                  <a:pt x="0" y="0"/>
                </a:moveTo>
                <a:lnTo>
                  <a:pt x="12654544" y="0"/>
                </a:lnTo>
                <a:lnTo>
                  <a:pt x="12654544" y="7151106"/>
                </a:lnTo>
                <a:lnTo>
                  <a:pt x="0" y="7151106"/>
                </a:lnTo>
                <a:lnTo>
                  <a:pt x="0" y="0"/>
                </a:lnTo>
                <a:close/>
              </a:path>
            </a:pathLst>
          </a:custGeom>
          <a:blipFill>
            <a:blip r:embed="rId2"/>
            <a:stretch>
              <a:fillRect/>
            </a:stretch>
          </a:blipFill>
        </p:spPr>
      </p:sp>
      <p:sp>
        <p:nvSpPr>
          <p:cNvPr id="3" name="TextBox 3"/>
          <p:cNvSpPr txBox="1"/>
          <p:nvPr/>
        </p:nvSpPr>
        <p:spPr>
          <a:xfrm>
            <a:off x="12816115" y="1507994"/>
            <a:ext cx="5133084" cy="7750306"/>
          </a:xfrm>
          <a:prstGeom prst="rect">
            <a:avLst/>
          </a:prstGeom>
        </p:spPr>
        <p:txBody>
          <a:bodyPr lIns="0" tIns="0" rIns="0" bIns="0" rtlCol="0" anchor="t">
            <a:spAutoFit/>
          </a:bodyPr>
          <a:lstStyle/>
          <a:p>
            <a:pPr marL="512106" lvl="1" indent="-256053" algn="l">
              <a:lnSpc>
                <a:spcPts val="3605"/>
              </a:lnSpc>
              <a:buFont typeface="Arial"/>
              <a:buChar char="•"/>
            </a:pPr>
            <a:r>
              <a:rPr lang="en-US" sz="2371">
                <a:solidFill>
                  <a:srgbClr val="000000"/>
                </a:solidFill>
                <a:latin typeface="DM Sans"/>
              </a:rPr>
              <a:t>Our customers have varied tastes, with no single genre dominating the landscape entirely. </a:t>
            </a:r>
          </a:p>
          <a:p>
            <a:pPr marL="512106" lvl="1" indent="-256053" algn="l">
              <a:lnSpc>
                <a:spcPts val="3605"/>
              </a:lnSpc>
              <a:buFont typeface="Arial"/>
              <a:buChar char="•"/>
            </a:pPr>
            <a:r>
              <a:rPr lang="en-US" sz="2371">
                <a:solidFill>
                  <a:srgbClr val="000000"/>
                </a:solidFill>
                <a:latin typeface="DM Sans"/>
              </a:rPr>
              <a:t>The high popularity of family and animation genres indicates that many of our customers are families or have children. </a:t>
            </a:r>
          </a:p>
          <a:p>
            <a:pPr marL="512106" lvl="1" indent="-256053" algn="l">
              <a:lnSpc>
                <a:spcPts val="3605"/>
              </a:lnSpc>
              <a:buFont typeface="Arial"/>
              <a:buChar char="•"/>
            </a:pPr>
            <a:r>
              <a:rPr lang="en-US" sz="2371">
                <a:solidFill>
                  <a:srgbClr val="000000"/>
                </a:solidFill>
                <a:latin typeface="DM Sans"/>
              </a:rPr>
              <a:t>The top genres being sports and action reveal a strong preference for dynamic and exciting content.</a:t>
            </a:r>
          </a:p>
          <a:p>
            <a:pPr marL="512106" lvl="1" indent="-256053" algn="l">
              <a:lnSpc>
                <a:spcPts val="3605"/>
              </a:lnSpc>
              <a:buFont typeface="Arial"/>
              <a:buChar char="•"/>
            </a:pPr>
            <a:r>
              <a:rPr lang="en-US" sz="2371">
                <a:solidFill>
                  <a:srgbClr val="000000"/>
                </a:solidFill>
                <a:latin typeface="DM Sans"/>
              </a:rPr>
              <a:t>The significant interest in documentaries and foreign films suggests our customers value educational content and international perspectives.</a:t>
            </a:r>
          </a:p>
        </p:txBody>
      </p:sp>
      <p:sp>
        <p:nvSpPr>
          <p:cNvPr id="4" name="TextBox 4"/>
          <p:cNvSpPr txBox="1"/>
          <p:nvPr/>
        </p:nvSpPr>
        <p:spPr>
          <a:xfrm>
            <a:off x="13839090" y="971550"/>
            <a:ext cx="1875979" cy="431761"/>
          </a:xfrm>
          <a:prstGeom prst="rect">
            <a:avLst/>
          </a:prstGeom>
        </p:spPr>
        <p:txBody>
          <a:bodyPr lIns="0" tIns="0" rIns="0" bIns="0" rtlCol="0" anchor="t">
            <a:spAutoFit/>
          </a:bodyPr>
          <a:lstStyle/>
          <a:p>
            <a:pPr algn="ctr">
              <a:lnSpc>
                <a:spcPts val="3500"/>
              </a:lnSpc>
            </a:pPr>
            <a:r>
              <a:rPr lang="en-US" sz="2500">
                <a:solidFill>
                  <a:srgbClr val="000000"/>
                </a:solidFill>
                <a:latin typeface="Canva Sans Bold"/>
              </a:rPr>
              <a:t>Key Insights</a:t>
            </a:r>
          </a:p>
        </p:txBody>
      </p:sp>
      <p:sp>
        <p:nvSpPr>
          <p:cNvPr id="5" name="TextBox 5"/>
          <p:cNvSpPr txBox="1"/>
          <p:nvPr/>
        </p:nvSpPr>
        <p:spPr>
          <a:xfrm>
            <a:off x="1922610" y="22161"/>
            <a:ext cx="8809323" cy="863490"/>
          </a:xfrm>
          <a:prstGeom prst="rect">
            <a:avLst/>
          </a:prstGeom>
        </p:spPr>
        <p:txBody>
          <a:bodyPr lIns="0" tIns="0" rIns="0" bIns="0" rtlCol="0" anchor="t">
            <a:spAutoFit/>
          </a:bodyPr>
          <a:lstStyle/>
          <a:p>
            <a:pPr algn="ctr">
              <a:lnSpc>
                <a:spcPts val="6999"/>
              </a:lnSpc>
            </a:pPr>
            <a:r>
              <a:rPr lang="en-US" sz="4999">
                <a:solidFill>
                  <a:srgbClr val="2A19F6"/>
                </a:solidFill>
                <a:latin typeface="Georgia Pro Bold"/>
              </a:rPr>
              <a:t>Customers Popular Genres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4EFF8"/>
        </a:solidFill>
        <a:effectLst/>
      </p:bgPr>
    </p:bg>
    <p:spTree>
      <p:nvGrpSpPr>
        <p:cNvPr id="1" name=""/>
        <p:cNvGrpSpPr/>
        <p:nvPr/>
      </p:nvGrpSpPr>
      <p:grpSpPr>
        <a:xfrm>
          <a:off x="0" y="0"/>
          <a:ext cx="0" cy="0"/>
          <a:chOff x="0" y="0"/>
          <a:chExt cx="0" cy="0"/>
        </a:xfrm>
      </p:grpSpPr>
      <p:sp>
        <p:nvSpPr>
          <p:cNvPr id="2" name="Freeform 2"/>
          <p:cNvSpPr/>
          <p:nvPr/>
        </p:nvSpPr>
        <p:spPr>
          <a:xfrm>
            <a:off x="280925" y="873562"/>
            <a:ext cx="12206963" cy="6852093"/>
          </a:xfrm>
          <a:custGeom>
            <a:avLst/>
            <a:gdLst/>
            <a:ahLst/>
            <a:cxnLst/>
            <a:rect l="l" t="t" r="r" b="b"/>
            <a:pathLst>
              <a:path w="12206963" h="6852093">
                <a:moveTo>
                  <a:pt x="0" y="0"/>
                </a:moveTo>
                <a:lnTo>
                  <a:pt x="12206962" y="0"/>
                </a:lnTo>
                <a:lnTo>
                  <a:pt x="12206962" y="6852093"/>
                </a:lnTo>
                <a:lnTo>
                  <a:pt x="0" y="6852093"/>
                </a:lnTo>
                <a:lnTo>
                  <a:pt x="0" y="0"/>
                </a:lnTo>
                <a:close/>
              </a:path>
            </a:pathLst>
          </a:custGeom>
          <a:blipFill>
            <a:blip r:embed="rId2"/>
            <a:stretch>
              <a:fillRect l="-112" r="-112"/>
            </a:stretch>
          </a:blipFill>
        </p:spPr>
      </p:sp>
      <p:sp>
        <p:nvSpPr>
          <p:cNvPr id="3" name="TextBox 3"/>
          <p:cNvSpPr txBox="1"/>
          <p:nvPr/>
        </p:nvSpPr>
        <p:spPr>
          <a:xfrm>
            <a:off x="12487887" y="1322815"/>
            <a:ext cx="5572672" cy="6974849"/>
          </a:xfrm>
          <a:prstGeom prst="rect">
            <a:avLst/>
          </a:prstGeom>
        </p:spPr>
        <p:txBody>
          <a:bodyPr lIns="0" tIns="0" rIns="0" bIns="0" rtlCol="0" anchor="t">
            <a:spAutoFit/>
          </a:bodyPr>
          <a:lstStyle/>
          <a:p>
            <a:pPr marL="574507" lvl="1" indent="-287253" algn="l">
              <a:lnSpc>
                <a:spcPts val="3725"/>
              </a:lnSpc>
              <a:buFont typeface="Arial"/>
              <a:buChar char="•"/>
            </a:pPr>
            <a:r>
              <a:rPr lang="en-US" sz="2660">
                <a:solidFill>
                  <a:srgbClr val="000000"/>
                </a:solidFill>
                <a:latin typeface="DM Sans"/>
              </a:rPr>
              <a:t>These customers rent an unusually high number of movies. They could have a strong preference for watching a wide variety of genres or might be completing collections. </a:t>
            </a:r>
          </a:p>
          <a:p>
            <a:pPr marL="574507" lvl="1" indent="-287253" algn="l">
              <a:lnSpc>
                <a:spcPts val="3725"/>
              </a:lnSpc>
              <a:buFont typeface="Arial"/>
              <a:buChar char="•"/>
            </a:pPr>
            <a:r>
              <a:rPr lang="en-US" sz="2660">
                <a:solidFill>
                  <a:srgbClr val="000000"/>
                </a:solidFill>
                <a:latin typeface="DM Sans"/>
              </a:rPr>
              <a:t>These customers rented many movies in a short period during weekdays in 2005. They might have had special circumstances, like a long vacation or time off work, allowing them to watch more movies. </a:t>
            </a:r>
          </a:p>
        </p:txBody>
      </p:sp>
      <p:sp>
        <p:nvSpPr>
          <p:cNvPr id="4" name="TextBox 4"/>
          <p:cNvSpPr txBox="1"/>
          <p:nvPr/>
        </p:nvSpPr>
        <p:spPr>
          <a:xfrm>
            <a:off x="383277" y="8250040"/>
            <a:ext cx="11878872" cy="1813975"/>
          </a:xfrm>
          <a:prstGeom prst="rect">
            <a:avLst/>
          </a:prstGeom>
        </p:spPr>
        <p:txBody>
          <a:bodyPr lIns="0" tIns="0" rIns="0" bIns="0" rtlCol="0" anchor="t">
            <a:spAutoFit/>
          </a:bodyPr>
          <a:lstStyle/>
          <a:p>
            <a:pPr marL="564490" lvl="1" indent="-282245" algn="just">
              <a:lnSpc>
                <a:spcPts val="3660"/>
              </a:lnSpc>
              <a:buFont typeface="Arial"/>
              <a:buChar char="•"/>
            </a:pPr>
            <a:r>
              <a:rPr lang="en-US" sz="2614">
                <a:solidFill>
                  <a:srgbClr val="000000"/>
                </a:solidFill>
                <a:latin typeface="DM Sans"/>
              </a:rPr>
              <a:t>Customers like Marion and Jessie, with high rental counts, are key to our business. Their behavior indicates a strong interest in our offerings.</a:t>
            </a:r>
          </a:p>
          <a:p>
            <a:pPr marL="564490" lvl="1" indent="-282245" algn="just">
              <a:lnSpc>
                <a:spcPts val="3660"/>
              </a:lnSpc>
              <a:buFont typeface="Arial"/>
              <a:buChar char="•"/>
            </a:pPr>
            <a:r>
              <a:rPr lang="en-US" sz="2614" spc="73">
                <a:solidFill>
                  <a:srgbClr val="000000"/>
                </a:solidFill>
                <a:latin typeface="DM Sans"/>
              </a:rPr>
              <a:t>The high rental numbers by customers like Eleanor Hunt during weekdays in 2005 suggest a demand for weekday entertainment.</a:t>
            </a:r>
          </a:p>
        </p:txBody>
      </p:sp>
      <p:sp>
        <p:nvSpPr>
          <p:cNvPr id="5" name="TextBox 5"/>
          <p:cNvSpPr txBox="1"/>
          <p:nvPr/>
        </p:nvSpPr>
        <p:spPr>
          <a:xfrm>
            <a:off x="3212585" y="7773828"/>
            <a:ext cx="5572672" cy="441286"/>
          </a:xfrm>
          <a:prstGeom prst="rect">
            <a:avLst/>
          </a:prstGeom>
        </p:spPr>
        <p:txBody>
          <a:bodyPr lIns="0" tIns="0" rIns="0" bIns="0" rtlCol="0" anchor="t">
            <a:spAutoFit/>
          </a:bodyPr>
          <a:lstStyle/>
          <a:p>
            <a:pPr algn="ctr">
              <a:lnSpc>
                <a:spcPts val="3500"/>
              </a:lnSpc>
            </a:pPr>
            <a:r>
              <a:rPr lang="en-US" sz="2500">
                <a:solidFill>
                  <a:srgbClr val="000000"/>
                </a:solidFill>
                <a:latin typeface="Georgia Pro Bold"/>
              </a:rPr>
              <a:t>Key Insights</a:t>
            </a:r>
          </a:p>
        </p:txBody>
      </p:sp>
      <p:sp>
        <p:nvSpPr>
          <p:cNvPr id="6" name="TextBox 6"/>
          <p:cNvSpPr txBox="1"/>
          <p:nvPr/>
        </p:nvSpPr>
        <p:spPr>
          <a:xfrm>
            <a:off x="12380570" y="929154"/>
            <a:ext cx="5572672" cy="441286"/>
          </a:xfrm>
          <a:prstGeom prst="rect">
            <a:avLst/>
          </a:prstGeom>
        </p:spPr>
        <p:txBody>
          <a:bodyPr lIns="0" tIns="0" rIns="0" bIns="0" rtlCol="0" anchor="t">
            <a:spAutoFit/>
          </a:bodyPr>
          <a:lstStyle/>
          <a:p>
            <a:pPr algn="ctr">
              <a:lnSpc>
                <a:spcPts val="3500"/>
              </a:lnSpc>
            </a:pPr>
            <a:r>
              <a:rPr lang="en-US" sz="2500">
                <a:solidFill>
                  <a:srgbClr val="000000"/>
                </a:solidFill>
                <a:latin typeface="Georgia Pro Bold"/>
              </a:rPr>
              <a:t>Analysis of Unusual </a:t>
            </a:r>
          </a:p>
        </p:txBody>
      </p:sp>
      <p:sp>
        <p:nvSpPr>
          <p:cNvPr id="7" name="TextBox 7"/>
          <p:cNvSpPr txBox="1"/>
          <p:nvPr/>
        </p:nvSpPr>
        <p:spPr>
          <a:xfrm>
            <a:off x="3505200" y="-12700"/>
            <a:ext cx="7713290" cy="821700"/>
          </a:xfrm>
          <a:prstGeom prst="rect">
            <a:avLst/>
          </a:prstGeom>
        </p:spPr>
        <p:txBody>
          <a:bodyPr wrap="square" lIns="0" tIns="0" rIns="0" bIns="0" rtlCol="0" anchor="t">
            <a:spAutoFit/>
          </a:bodyPr>
          <a:lstStyle/>
          <a:p>
            <a:pPr algn="ctr">
              <a:lnSpc>
                <a:spcPts val="7000"/>
              </a:lnSpc>
            </a:pPr>
            <a:r>
              <a:rPr lang="en-US" sz="5000" dirty="0">
                <a:solidFill>
                  <a:srgbClr val="2A19F6"/>
                </a:solidFill>
                <a:latin typeface="Georgia Pro Bold"/>
              </a:rPr>
              <a:t>Customers Outliner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920</Words>
  <Application>Microsoft Office PowerPoint</Application>
  <PresentationFormat>Custom</PresentationFormat>
  <Paragraphs>72</Paragraphs>
  <Slides>13</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13</vt:i4>
      </vt:variant>
    </vt:vector>
  </HeadingPairs>
  <TitlesOfParts>
    <vt:vector size="27" baseType="lpstr">
      <vt:lpstr>DM Sans Italics</vt:lpstr>
      <vt:lpstr>DM Sans</vt:lpstr>
      <vt:lpstr>Cardo Bold</vt:lpstr>
      <vt:lpstr>Calibri</vt:lpstr>
      <vt:lpstr>DM Sans Bold Italics</vt:lpstr>
      <vt:lpstr>Open Sauce Bold</vt:lpstr>
      <vt:lpstr>Arial</vt:lpstr>
      <vt:lpstr>Now Bold</vt:lpstr>
      <vt:lpstr>Georgia Pro Bold</vt:lpstr>
      <vt:lpstr>Playfair Display</vt:lpstr>
      <vt:lpstr>Canva Sans Bold</vt:lpstr>
      <vt:lpstr>Canva Sans</vt:lpstr>
      <vt:lpstr>Roboto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Dark Professional Geometric Business Project Presentation </dc:title>
  <cp:lastModifiedBy>timileyin anthony</cp:lastModifiedBy>
  <cp:revision>6</cp:revision>
  <dcterms:created xsi:type="dcterms:W3CDTF">2006-08-16T00:00:00Z</dcterms:created>
  <dcterms:modified xsi:type="dcterms:W3CDTF">2024-06-06T12:34:30Z</dcterms:modified>
  <dc:identifier>DAGHOdg6R0g</dc:identifier>
</cp:coreProperties>
</file>

<file path=docProps/thumbnail.jpeg>
</file>